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0" r:id="rId7"/>
    <p:sldId id="261" r:id="rId8"/>
    <p:sldId id="263" r:id="rId9"/>
    <p:sldId id="262"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A2141CC-7837-4FAF-A82B-71A0AEC32CAE}"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181865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A2141CC-7837-4FAF-A82B-71A0AEC32CAE}"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3631425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A2141CC-7837-4FAF-A82B-71A0AEC32CAE}"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1704414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A2141CC-7837-4FAF-A82B-71A0AEC32CAE}"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984837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A2141CC-7837-4FAF-A82B-71A0AEC32CAE}"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18856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A2141CC-7837-4FAF-A82B-71A0AEC32CAE}" type="datetimeFigureOut">
              <a:rPr lang="it-IT" smtClean="0"/>
              <a:t>19/02/2020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2320191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A2141CC-7837-4FAF-A82B-71A0AEC32CAE}" type="datetimeFigureOut">
              <a:rPr lang="it-IT" smtClean="0"/>
              <a:t>19/02/2020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3228160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A2141CC-7837-4FAF-A82B-71A0AEC32CAE}" type="datetimeFigureOut">
              <a:rPr lang="it-IT" smtClean="0"/>
              <a:t>19/02/2020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1072115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A2141CC-7837-4FAF-A82B-71A0AEC32CAE}" type="datetimeFigureOut">
              <a:rPr lang="it-IT" smtClean="0"/>
              <a:t>19/02/2020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744261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A2141CC-7837-4FAF-A82B-71A0AEC32CAE}" type="datetimeFigureOut">
              <a:rPr lang="it-IT" smtClean="0"/>
              <a:t>19/02/2020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1981130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A2141CC-7837-4FAF-A82B-71A0AEC32CAE}" type="datetimeFigureOut">
              <a:rPr lang="it-IT" smtClean="0"/>
              <a:t>19/02/2020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7D51C3-8BC6-4808-ABEB-EDBD1E0E2C1F}" type="slidenum">
              <a:rPr lang="it-IT" smtClean="0"/>
              <a:t>‹N›</a:t>
            </a:fld>
            <a:endParaRPr lang="it-IT"/>
          </a:p>
        </p:txBody>
      </p:sp>
    </p:spTree>
    <p:extLst>
      <p:ext uri="{BB962C8B-B14F-4D97-AF65-F5344CB8AC3E}">
        <p14:creationId xmlns:p14="http://schemas.microsoft.com/office/powerpoint/2010/main" val="71635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141CC-7837-4FAF-A82B-71A0AEC32CAE}" type="datetimeFigureOut">
              <a:rPr lang="it-IT" smtClean="0"/>
              <a:t>19/02/2020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7D51C3-8BC6-4808-ABEB-EDBD1E0E2C1F}" type="slidenum">
              <a:rPr lang="it-IT" smtClean="0"/>
              <a:t>‹N›</a:t>
            </a:fld>
            <a:endParaRPr lang="it-IT"/>
          </a:p>
        </p:txBody>
      </p:sp>
    </p:spTree>
    <p:extLst>
      <p:ext uri="{BB962C8B-B14F-4D97-AF65-F5344CB8AC3E}">
        <p14:creationId xmlns:p14="http://schemas.microsoft.com/office/powerpoint/2010/main" val="3227628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200" b="1" dirty="0" smtClean="0"/>
              <a:t>L’ECONOMIA E’ UNA SCIENZA?</a:t>
            </a:r>
            <a:endParaRPr lang="it-IT" sz="3200" b="1" dirty="0"/>
          </a:p>
        </p:txBody>
      </p:sp>
      <p:sp>
        <p:nvSpPr>
          <p:cNvPr id="3" name="Sottotitolo 2"/>
          <p:cNvSpPr>
            <a:spLocks noGrp="1"/>
          </p:cNvSpPr>
          <p:nvPr>
            <p:ph type="subTitle" idx="1"/>
          </p:nvPr>
        </p:nvSpPr>
        <p:spPr/>
        <p:txBody>
          <a:bodyPr/>
          <a:lstStyle/>
          <a:p>
            <a:r>
              <a:rPr lang="it-IT" b="1" dirty="0" smtClean="0"/>
              <a:t>Due paradigmi a confronto</a:t>
            </a:r>
          </a:p>
          <a:p>
            <a:endParaRPr lang="it-IT" b="1" dirty="0"/>
          </a:p>
          <a:p>
            <a:r>
              <a:rPr lang="it-IT" b="1" dirty="0" smtClean="0"/>
              <a:t>Vera </a:t>
            </a:r>
            <a:r>
              <a:rPr lang="it-IT" b="1" smtClean="0"/>
              <a:t>Negri Zamagni</a:t>
            </a:r>
            <a:endParaRPr lang="it-IT" b="1" dirty="0"/>
          </a:p>
        </p:txBody>
      </p:sp>
    </p:spTree>
    <p:extLst>
      <p:ext uri="{BB962C8B-B14F-4D97-AF65-F5344CB8AC3E}">
        <p14:creationId xmlns:p14="http://schemas.microsoft.com/office/powerpoint/2010/main" val="910968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38986" y="691410"/>
            <a:ext cx="9775596" cy="5770811"/>
          </a:xfrm>
          <a:prstGeom prst="rect">
            <a:avLst/>
          </a:prstGeom>
        </p:spPr>
        <p:txBody>
          <a:bodyPr wrap="square">
            <a:spAutoFit/>
          </a:bodyPr>
          <a:lstStyle/>
          <a:p>
            <a:pPr algn="ctr" defTabSz="457200"/>
            <a:r>
              <a:rPr lang="it-IT" sz="24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La nascita della moderna economia di mercato in </a:t>
            </a:r>
            <a:r>
              <a:rPr lang="it-IT" sz="2400" b="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Italia</a:t>
            </a:r>
          </a:p>
          <a:p>
            <a:pPr algn="ctr" defTabSz="457200"/>
            <a:r>
              <a:rPr lang="it-IT" sz="24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a:t>
            </a:r>
            <a:r>
              <a:rPr lang="it-IT" sz="2400" b="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ome Economia civile</a:t>
            </a:r>
            <a:endParaRPr lang="it-IT"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ctr" defTabSz="457200">
              <a:lnSpc>
                <a:spcPct val="150000"/>
              </a:lnSpc>
            </a:pPr>
            <a:r>
              <a:rPr lang="it-IT" sz="14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endParaRPr lang="it-IT" sz="1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defTabSz="457200">
              <a:lnSpc>
                <a:spcPct val="150000"/>
              </a:lnSpc>
            </a:pPr>
            <a:r>
              <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Le religioni </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avevano </a:t>
            </a:r>
            <a:r>
              <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sempre considerato l’attività economica come “turpe </a:t>
            </a:r>
            <a:r>
              <a:rPr lang="it-IT"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lucrum</a:t>
            </a:r>
            <a:r>
              <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perché esercitata da affaristi spesso senza scrupoli che cercavano di arricchirsi a danno degli sprovveduti. Per questo motivo, gli operatori economici diversi dagli agricoltori erano tollerati, ma emarginati alla periferia della società. Anche a Roma, l’</a:t>
            </a:r>
            <a:r>
              <a:rPr lang="it-IT"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otium</a:t>
            </a:r>
            <a:r>
              <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era superiore al </a:t>
            </a:r>
            <a:r>
              <a:rPr lang="it-IT"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negotium</a:t>
            </a:r>
            <a:r>
              <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La società doveva essere governata dai </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maggiorenti. </a:t>
            </a:r>
            <a:r>
              <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Spesso il capo (imperatore, re o quant’altro) rappresentava Dio</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La democrazia ateniese fu un </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ep</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isodio </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circoscritto che durò molto poco.</a:t>
            </a:r>
            <a:endPar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defTabSz="457200">
              <a:lnSpc>
                <a:spcPct val="150000"/>
              </a:lnSpc>
            </a:pPr>
            <a:endPar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defTabSz="457200">
              <a:lnSpc>
                <a:spcPct val="150000"/>
              </a:lnSpc>
            </a:pPr>
            <a:r>
              <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Come fu che nacque nelle città-stato italiane una eccezione a questo </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approccio, che diede vita all’economia moderna?</a:t>
            </a:r>
            <a:endPar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7620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55802" y="669302"/>
            <a:ext cx="9153425" cy="5909310"/>
          </a:xfrm>
          <a:prstGeom prst="rect">
            <a:avLst/>
          </a:prstGeom>
        </p:spPr>
        <p:txBody>
          <a:bodyPr wrap="square">
            <a:spAutoFit/>
          </a:bodyPr>
          <a:lstStyle/>
          <a:p>
            <a:pPr algn="just" defTabSz="457200">
              <a:lnSpc>
                <a:spcPct val="150000"/>
              </a:lnSpc>
            </a:pP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La separazione tra Chiesa e società civile, sancita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infine dal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Concilio Lateranense IV (1215) fu cruciale. Questo non volle dire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un ritiro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della Chiesa dall’innervare la società con i suoi principi, ma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la libertà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dei laici di organizzare la società senza dipendere in questo dall’autorità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religiosa, ma ispirandosi a principi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etici condivisi. </a:t>
            </a:r>
            <a:endPar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defTabSz="457200">
              <a:lnSpc>
                <a:spcPct val="150000"/>
              </a:lnSpc>
            </a:pP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L’affermazione della città, con le sue attività non agricole basate sulla mercatura, indipendente da un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governo di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tipo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autoritario, emerse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come modello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fondato su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basi </a:t>
            </a:r>
            <a:r>
              <a:rPr lang="it-IT"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orizzontali-partecipative</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p>
          <a:p>
            <a:pPr marL="342900" indent="-342900" algn="just" defTabSz="457200">
              <a:lnSpc>
                <a:spcPct val="150000"/>
              </a:lnSpc>
              <a:buFont typeface="Symbol" panose="05050102010706020507" pitchFamily="18" charset="2"/>
              <a:buChar char=""/>
            </a:pP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La famiglia nucleare</a:t>
            </a:r>
          </a:p>
          <a:p>
            <a:pPr marL="342900" indent="-342900" algn="just" defTabSz="457200">
              <a:lnSpc>
                <a:spcPct val="150000"/>
              </a:lnSpc>
              <a:buFont typeface="Symbol" panose="05050102010706020507" pitchFamily="18" charset="2"/>
              <a:buChar char=""/>
            </a:pP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Le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corporazioni</a:t>
            </a:r>
          </a:p>
          <a:p>
            <a:pPr marL="342900" indent="-342900" algn="just" defTabSz="457200">
              <a:lnSpc>
                <a:spcPct val="150000"/>
              </a:lnSpc>
              <a:buFont typeface="Symbol" panose="05050102010706020507" pitchFamily="18" charset="2"/>
              <a:buChar char=""/>
            </a:pP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Le libere università</a:t>
            </a:r>
            <a:endPar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defTabSz="457200">
              <a:lnSpc>
                <a:spcPct val="150000"/>
              </a:lnSpc>
              <a:buFont typeface="Symbol" panose="05050102010706020507" pitchFamily="18" charset="2"/>
              <a:buChar char=""/>
            </a:pP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La “repubblica” auto-amministrata, ovvero il </a:t>
            </a:r>
            <a:r>
              <a:rPr lang="it-IT"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bene </a:t>
            </a:r>
            <a:r>
              <a:rPr lang="it-IT" b="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comune</a:t>
            </a:r>
          </a:p>
          <a:p>
            <a:pPr marL="342900" indent="-342900" algn="just" defTabSz="457200">
              <a:lnSpc>
                <a:spcPct val="150000"/>
              </a:lnSpc>
              <a:buFont typeface="Symbol" panose="05050102010706020507" pitchFamily="18" charset="2"/>
              <a:buChar char=""/>
            </a:pP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Le libere innovazioni, fra cui quelle economiche (banca, commenda, assicurazione, partita doppia, debito pubblico)</a:t>
            </a:r>
          </a:p>
          <a:p>
            <a:pPr algn="just" defTabSz="457200">
              <a:lnSpc>
                <a:spcPct val="150000"/>
              </a:lnSpc>
            </a:pP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E’ in questo contesto che si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sviluppò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la teorizzazione francescana, basata </a:t>
            </a:r>
            <a:r>
              <a:rPr lang="it-IT"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sul rifiuto del possesso e del denaro</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che aprì nuovi orizzonti. </a:t>
            </a:r>
          </a:p>
        </p:txBody>
      </p:sp>
    </p:spTree>
    <p:extLst>
      <p:ext uri="{BB962C8B-B14F-4D97-AF65-F5344CB8AC3E}">
        <p14:creationId xmlns:p14="http://schemas.microsoft.com/office/powerpoint/2010/main" val="2337962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01277" y="537327"/>
            <a:ext cx="10228083" cy="5909310"/>
          </a:xfrm>
          <a:prstGeom prst="rect">
            <a:avLst/>
          </a:prstGeom>
        </p:spPr>
        <p:txBody>
          <a:bodyPr wrap="square">
            <a:spAutoFit/>
          </a:bodyPr>
          <a:lstStyle/>
          <a:p>
            <a:pPr algn="just" defTabSz="457200">
              <a:lnSpc>
                <a:spcPct val="150000"/>
              </a:lnSpc>
            </a:pP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Francesco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e i francescani iniziarono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una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lotta senza quartiere alle </a:t>
            </a:r>
            <a:r>
              <a:rPr lang="it-IT"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proprietà immobilizzate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e volte solo ad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aumentare la ricchezza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dei proprietari, sfruttando gli altri. Il profitto/rendita richiesto da questi proprietari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venne condannato come </a:t>
            </a:r>
            <a:r>
              <a:rPr lang="it-IT"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usura</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mentre il profitto dei mercanti venne giustificato come lecito guadagno per i servizi resi dai mercanti alla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città, per «fare ricca la città».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it-IT"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G.Todeschini</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it-IT"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(Ricchezza francescana</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p>
          <a:p>
            <a:pPr algn="just" defTabSz="457200">
              <a:lnSpc>
                <a:spcPct val="150000"/>
              </a:lnSpc>
            </a:pP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Questa logica del “</a:t>
            </a:r>
            <a:r>
              <a:rPr lang="it-IT"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bene comune</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si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estendeva ai manifattori,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al banchiere, ai Monti di Pietà, al Banco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Pubblico, a tutte le attività economiche e diede un impulso di grande dinamismo al sistema economico, perché attivò </a:t>
            </a:r>
            <a:r>
              <a:rPr lang="it-IT" b="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investimenti su larga scala e distribuì largamente i frutti di questi investimenti.</a:t>
            </a:r>
            <a:r>
              <a:rPr lang="it-IT"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p>
          <a:p>
            <a:pPr algn="just" defTabSz="457200">
              <a:lnSpc>
                <a:spcPct val="150000"/>
              </a:lnSpc>
            </a:pP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La medesima logica presiedeva alla costruzione di edifici pubblici e privati, infrastrutture viarie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e infrastrutture di servizio (distribuzione dell’acqua e raccolta dei rifiuti), </a:t>
            </a: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piazze, fontane e mura, ospedali,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istituti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vari di assistenza, </a:t>
            </a: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lazzaretti, con un connubio stretto tra</a:t>
            </a:r>
            <a:r>
              <a:rPr lang="it-IT" b="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libertà d’iniziativa, giustizia distributiva e solidarietà istituzionalizzata.</a:t>
            </a:r>
          </a:p>
          <a:p>
            <a:pPr algn="just" defTabSz="457200">
              <a:lnSpc>
                <a:spcPct val="150000"/>
              </a:lnSpc>
            </a:pPr>
            <a:endPar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defTabSz="457200">
              <a:lnSpc>
                <a:spcPct val="150000"/>
              </a:lnSpc>
            </a:pPr>
            <a:r>
              <a:rPr lang="it-IT"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Nacque così l’economia occidentale come </a:t>
            </a:r>
            <a:r>
              <a:rPr lang="it-IT" b="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economia civile, ossia economia della città, con le sue tre componenti di libertà, giustizia e fraternità</a:t>
            </a:r>
            <a:r>
              <a:rPr lang="it-IT" b="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endParaRPr lang="it-IT"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1209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99241" y="933254"/>
            <a:ext cx="9832157" cy="5632311"/>
          </a:xfrm>
          <a:prstGeom prst="rect">
            <a:avLst/>
          </a:prstGeom>
          <a:noFill/>
        </p:spPr>
        <p:txBody>
          <a:bodyPr wrap="square" rtlCol="0">
            <a:spAutoFit/>
          </a:bodyPr>
          <a:lstStyle/>
          <a:p>
            <a:pPr algn="just"/>
            <a:r>
              <a:rPr lang="it-IT" sz="2000" dirty="0" smtClean="0">
                <a:latin typeface="Times New Roman" panose="02020603050405020304" pitchFamily="18" charset="0"/>
                <a:cs typeface="Times New Roman" panose="02020603050405020304" pitchFamily="18" charset="0"/>
              </a:rPr>
              <a:t>I fondamenti dell’economia civile sono </a:t>
            </a:r>
            <a:r>
              <a:rPr lang="it-IT" sz="2000" dirty="0" smtClean="0">
                <a:latin typeface="Times New Roman" panose="02020603050405020304" pitchFamily="18" charset="0"/>
                <a:cs typeface="Times New Roman" panose="02020603050405020304" pitchFamily="18" charset="0"/>
              </a:rPr>
              <a:t>tre:</a:t>
            </a:r>
          </a:p>
          <a:p>
            <a:pPr algn="just"/>
            <a:endParaRPr lang="it-IT" sz="20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it-IT" sz="2000" dirty="0" smtClean="0">
                <a:latin typeface="Times New Roman" panose="02020603050405020304" pitchFamily="18" charset="0"/>
                <a:cs typeface="Times New Roman" panose="02020603050405020304" pitchFamily="18" charset="0"/>
              </a:rPr>
              <a:t>Un’antropologia basata su una visione positiva dell’uomo (L’uomo è per natura amico dell’altro </a:t>
            </a:r>
            <a:r>
              <a:rPr lang="it-IT" sz="2000" dirty="0" smtClean="0">
                <a:latin typeface="Times New Roman" panose="02020603050405020304" pitchFamily="18" charset="0"/>
                <a:cs typeface="Times New Roman" panose="02020603050405020304" pitchFamily="18" charset="0"/>
              </a:rPr>
              <a:t>uomo, </a:t>
            </a:r>
            <a:r>
              <a:rPr lang="it-IT" sz="2000" dirty="0" smtClean="0">
                <a:latin typeface="Times New Roman" panose="02020603050405020304" pitchFamily="18" charset="0"/>
                <a:cs typeface="Times New Roman" panose="02020603050405020304" pitchFamily="18" charset="0"/>
              </a:rPr>
              <a:t>come </a:t>
            </a:r>
            <a:r>
              <a:rPr lang="it-IT" sz="2000" dirty="0" smtClean="0">
                <a:latin typeface="Times New Roman" panose="02020603050405020304" pitchFamily="18" charset="0"/>
                <a:cs typeface="Times New Roman" panose="02020603050405020304" pitchFamily="18" charset="0"/>
              </a:rPr>
              <a:t>ha scritto </a:t>
            </a:r>
            <a:r>
              <a:rPr lang="it-IT" sz="2000" dirty="0" smtClean="0">
                <a:latin typeface="Times New Roman" panose="02020603050405020304" pitchFamily="18" charset="0"/>
                <a:cs typeface="Times New Roman" panose="02020603050405020304" pitchFamily="18" charset="0"/>
              </a:rPr>
              <a:t>Antonio Genovesi)</a:t>
            </a:r>
          </a:p>
          <a:p>
            <a:pPr marL="457200" indent="-457200" algn="just">
              <a:buAutoNum type="arabicPeriod"/>
            </a:pPr>
            <a:endParaRPr lang="it-IT" sz="20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it-IT" sz="2000" dirty="0" smtClean="0">
                <a:latin typeface="Times New Roman" panose="02020603050405020304" pitchFamily="18" charset="0"/>
                <a:cs typeface="Times New Roman" panose="02020603050405020304" pitchFamily="18" charset="0"/>
              </a:rPr>
              <a:t>Il Bene Comune come obiettivo dell’attività economica</a:t>
            </a:r>
          </a:p>
          <a:p>
            <a:pPr marL="457200" indent="-457200" algn="just">
              <a:buAutoNum type="arabicPeriod"/>
            </a:pPr>
            <a:endParaRPr lang="it-IT" sz="2000" dirty="0">
              <a:latin typeface="Times New Roman" panose="02020603050405020304" pitchFamily="18" charset="0"/>
              <a:cs typeface="Times New Roman" panose="02020603050405020304" pitchFamily="18" charset="0"/>
            </a:endParaRPr>
          </a:p>
          <a:p>
            <a:pPr marL="457200" indent="-457200" algn="just">
              <a:buAutoNum type="arabicPeriod"/>
            </a:pPr>
            <a:r>
              <a:rPr lang="it-IT" sz="2000" dirty="0" smtClean="0">
                <a:latin typeface="Times New Roman" panose="02020603050405020304" pitchFamily="18" charset="0"/>
                <a:cs typeface="Times New Roman" panose="02020603050405020304" pitchFamily="18" charset="0"/>
              </a:rPr>
              <a:t>Una stretta relazione tra attività economica e principi morali (giustizia e solidarietà)</a:t>
            </a:r>
          </a:p>
          <a:p>
            <a:pPr marL="457200" indent="-457200" algn="just">
              <a:buAutoNum type="arabicPeriod"/>
            </a:pPr>
            <a:endParaRPr lang="it-IT" sz="2000" dirty="0">
              <a:latin typeface="Times New Roman" panose="02020603050405020304" pitchFamily="18" charset="0"/>
              <a:cs typeface="Times New Roman" panose="02020603050405020304" pitchFamily="18" charset="0"/>
            </a:endParaRPr>
          </a:p>
          <a:p>
            <a:pPr algn="just">
              <a:lnSpc>
                <a:spcPct val="150000"/>
              </a:lnSpc>
            </a:pPr>
            <a:r>
              <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L’economia civile era legata all’appartenenza ad una comunità – la città – con la sua omogeneità culturale e religiosa. Quando le esplorazioni geografiche aprirono l’intero mondo agli europei, essi si trovarono a gestire sfide politiche, sociali ed economiche che richiedevano nuove risposte. Queste non furono più trovate all’interno del cattolicesimo, ma all’interno del protestantesimo prima e poi dell’illuminismo anti-religioso, </a:t>
            </a:r>
            <a:r>
              <a:rPr lang="it-IT" sz="2000" b="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scivolando verso </a:t>
            </a:r>
            <a:r>
              <a:rPr lang="it-IT" sz="20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una libertà sganciata </a:t>
            </a:r>
            <a:r>
              <a:rPr lang="it-IT" sz="2000" b="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dai principi </a:t>
            </a:r>
            <a:r>
              <a:rPr lang="it-IT" sz="20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di giustizia e fraternità. </a:t>
            </a:r>
          </a:p>
        </p:txBody>
      </p:sp>
    </p:spTree>
    <p:extLst>
      <p:ext uri="{BB962C8B-B14F-4D97-AF65-F5344CB8AC3E}">
        <p14:creationId xmlns:p14="http://schemas.microsoft.com/office/powerpoint/2010/main" val="1768203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29179" y="614668"/>
            <a:ext cx="8983745" cy="6038641"/>
          </a:xfrm>
          <a:prstGeom prst="rect">
            <a:avLst/>
          </a:prstGeom>
        </p:spPr>
        <p:txBody>
          <a:bodyPr wrap="square">
            <a:spAutoFit/>
          </a:bodyPr>
          <a:lstStyle/>
          <a:p>
            <a:pPr algn="just" defTabSz="457200">
              <a:lnSpc>
                <a:spcPct val="150000"/>
              </a:lnSpc>
            </a:pP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E</a:t>
            </a:r>
            <a:r>
              <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da qui che si sviluppa l’</a:t>
            </a:r>
            <a:r>
              <a:rPr lang="it-IT" sz="20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economia politica</a:t>
            </a:r>
            <a:r>
              <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quella di Adam Smith e dei suoi successori, che rifiuta i pilastri teorici dell’economia civile, sostituendoli con i seguenti </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tre fondamenti:</a:t>
            </a:r>
            <a:endPar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defTabSz="457200">
              <a:lnSpc>
                <a:spcPct val="150000"/>
              </a:lnSpc>
            </a:pPr>
            <a:endPar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defTabSz="457200">
              <a:lnSpc>
                <a:spcPct val="150000"/>
              </a:lnSpc>
              <a:buAutoNum type="arabicPeriod"/>
            </a:pP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Un’</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antropologia negativa</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Hobbes e l’uomo che è un lupo per l’altro uomo</a:t>
            </a:r>
          </a:p>
          <a:p>
            <a:pPr marL="342900" indent="-342900" algn="just" defTabSz="457200">
              <a:lnSpc>
                <a:spcPct val="150000"/>
              </a:lnSpc>
              <a:buAutoNum type="arabicPeriod"/>
            </a:pP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Il Bene Comune </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sostituito </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dal Bene Totale</a:t>
            </a:r>
          </a:p>
          <a:p>
            <a:pPr marL="342900" indent="-342900" algn="just" defTabSz="457200">
              <a:lnSpc>
                <a:spcPct val="150000"/>
              </a:lnSpc>
              <a:buAutoNum type="arabicPeriod"/>
            </a:pP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Il</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NOMA (Non </a:t>
            </a:r>
            <a:r>
              <a:rPr lang="it-IT"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O</a:t>
            </a:r>
            <a:r>
              <a:rPr lang="it-IT" sz="2000"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verlapping</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Magisteria</a:t>
            </a: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ossia la separazione dell’economia dai principi morali (una separazione codificata nel 1829).</a:t>
            </a:r>
          </a:p>
          <a:p>
            <a:pPr marL="342900" indent="-342900" algn="just" defTabSz="457200">
              <a:lnSpc>
                <a:spcPct val="150000"/>
              </a:lnSpc>
              <a:buAutoNum type="arabicPeriod"/>
            </a:pPr>
            <a:endPar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defTabSz="457200">
              <a:lnSpc>
                <a:spcPct val="150000"/>
              </a:lnSpc>
            </a:pPr>
            <a:r>
              <a:rPr lang="it-IT"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Non ho qui il tempo di farvi vedere come il capitalismo che si sviluppa all’interno dell’Economia Politica si sia allontanato progressivamente dall’economia civile, ma molti dei «misfatti» del capitalismo sono sotto gli occhi di tutti: disuguaglianze di reddito, sfruttamento, inquinamento, consumismo, finanza speculativa. </a:t>
            </a:r>
            <a:endPar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5065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42681" y="591226"/>
            <a:ext cx="9568206" cy="5940088"/>
          </a:xfrm>
          <a:prstGeom prst="rect">
            <a:avLst/>
          </a:prstGeom>
        </p:spPr>
        <p:txBody>
          <a:bodyPr wrap="square">
            <a:spAutoFit/>
          </a:bodyPr>
          <a:lstStyle/>
          <a:p>
            <a:pPr lvl="0" algn="just">
              <a:spcBef>
                <a:spcPct val="20000"/>
              </a:spcBef>
            </a:pPr>
            <a:r>
              <a:rPr lang="it-IT" sz="2000" dirty="0" smtClean="0">
                <a:solidFill>
                  <a:prstClr val="black"/>
                </a:solidFill>
                <a:latin typeface="Times New Roman" panose="02020603050405020304" pitchFamily="18" charset="0"/>
                <a:cs typeface="Times New Roman" panose="02020603050405020304" pitchFamily="18" charset="0"/>
              </a:rPr>
              <a:t>Per </a:t>
            </a:r>
            <a:r>
              <a:rPr lang="it-IT" sz="2000" dirty="0">
                <a:solidFill>
                  <a:prstClr val="black"/>
                </a:solidFill>
                <a:latin typeface="Times New Roman" panose="02020603050405020304" pitchFamily="18" charset="0"/>
                <a:cs typeface="Times New Roman" panose="02020603050405020304" pitchFamily="18" charset="0"/>
              </a:rPr>
              <a:t>contrastare questa deriva, </a:t>
            </a:r>
            <a:r>
              <a:rPr lang="it-IT" sz="2000" dirty="0" smtClean="0">
                <a:solidFill>
                  <a:prstClr val="black"/>
                </a:solidFill>
                <a:latin typeface="Times New Roman" panose="02020603050405020304" pitchFamily="18" charset="0"/>
                <a:cs typeface="Times New Roman" panose="02020603050405020304" pitchFamily="18" charset="0"/>
              </a:rPr>
              <a:t>occorreva tenere vive nell’economia </a:t>
            </a:r>
            <a:r>
              <a:rPr lang="it-IT" sz="2000" dirty="0">
                <a:solidFill>
                  <a:prstClr val="black"/>
                </a:solidFill>
                <a:latin typeface="Times New Roman" panose="02020603050405020304" pitchFamily="18" charset="0"/>
                <a:cs typeface="Times New Roman" panose="02020603050405020304" pitchFamily="18" charset="0"/>
              </a:rPr>
              <a:t>quelle dimensioni espunte dal </a:t>
            </a:r>
            <a:r>
              <a:rPr lang="it-IT" sz="2000" dirty="0" smtClean="0">
                <a:solidFill>
                  <a:prstClr val="black"/>
                </a:solidFill>
                <a:latin typeface="Times New Roman" panose="02020603050405020304" pitchFamily="18" charset="0"/>
                <a:cs typeface="Times New Roman" panose="02020603050405020304" pitchFamily="18" charset="0"/>
              </a:rPr>
              <a:t>capitalismo, ossia </a:t>
            </a:r>
            <a:r>
              <a:rPr lang="it-IT" sz="2000" dirty="0">
                <a:solidFill>
                  <a:prstClr val="black"/>
                </a:solidFill>
                <a:latin typeface="Times New Roman" panose="02020603050405020304" pitchFamily="18" charset="0"/>
                <a:cs typeface="Times New Roman" panose="02020603050405020304" pitchFamily="18" charset="0"/>
              </a:rPr>
              <a:t>giustizia e fraternità</a:t>
            </a:r>
            <a:r>
              <a:rPr lang="it-IT" sz="2000" dirty="0" smtClean="0">
                <a:solidFill>
                  <a:prstClr val="black"/>
                </a:solidFill>
                <a:latin typeface="Times New Roman" panose="02020603050405020304" pitchFamily="18" charset="0"/>
                <a:cs typeface="Times New Roman" panose="02020603050405020304" pitchFamily="18" charset="0"/>
              </a:rPr>
              <a:t>. La Chiesa Cattolica ha indicato questa strada, sviluppando attraverso varie encicliche </a:t>
            </a:r>
            <a:r>
              <a:rPr lang="it-IT" sz="2000" dirty="0" smtClean="0">
                <a:solidFill>
                  <a:prstClr val="black"/>
                </a:solidFill>
                <a:latin typeface="Times New Roman" panose="02020603050405020304" pitchFamily="18" charset="0"/>
                <a:cs typeface="Times New Roman" panose="02020603050405020304" pitchFamily="18" charset="0"/>
              </a:rPr>
              <a:t>(la prima la </a:t>
            </a:r>
            <a:r>
              <a:rPr lang="it-IT" sz="2000" i="1" dirty="0" smtClean="0">
                <a:solidFill>
                  <a:prstClr val="black"/>
                </a:solidFill>
                <a:latin typeface="Times New Roman" panose="02020603050405020304" pitchFamily="18" charset="0"/>
                <a:cs typeface="Times New Roman" panose="02020603050405020304" pitchFamily="18" charset="0"/>
              </a:rPr>
              <a:t>Rerum </a:t>
            </a:r>
            <a:r>
              <a:rPr lang="it-IT" sz="2000" i="1" dirty="0" err="1" smtClean="0">
                <a:solidFill>
                  <a:prstClr val="black"/>
                </a:solidFill>
                <a:latin typeface="Times New Roman" panose="02020603050405020304" pitchFamily="18" charset="0"/>
                <a:cs typeface="Times New Roman" panose="02020603050405020304" pitchFamily="18" charset="0"/>
              </a:rPr>
              <a:t>Novarum</a:t>
            </a:r>
            <a:r>
              <a:rPr lang="it-IT" sz="2000" dirty="0">
                <a:solidFill>
                  <a:prstClr val="black"/>
                </a:solidFill>
                <a:latin typeface="Times New Roman" panose="02020603050405020304" pitchFamily="18" charset="0"/>
                <a:cs typeface="Times New Roman" panose="02020603050405020304" pitchFamily="18" charset="0"/>
              </a:rPr>
              <a:t>)</a:t>
            </a:r>
            <a:r>
              <a:rPr lang="it-IT" sz="2000" dirty="0" smtClean="0">
                <a:solidFill>
                  <a:prstClr val="black"/>
                </a:solidFill>
                <a:latin typeface="Times New Roman" panose="02020603050405020304" pitchFamily="18" charset="0"/>
                <a:cs typeface="Times New Roman" panose="02020603050405020304" pitchFamily="18" charset="0"/>
              </a:rPr>
              <a:t> una </a:t>
            </a:r>
            <a:r>
              <a:rPr lang="it-IT" sz="2000" i="1" dirty="0" smtClean="0">
                <a:solidFill>
                  <a:prstClr val="black"/>
                </a:solidFill>
                <a:latin typeface="Times New Roman" panose="02020603050405020304" pitchFamily="18" charset="0"/>
                <a:cs typeface="Times New Roman" panose="02020603050405020304" pitchFamily="18" charset="0"/>
              </a:rPr>
              <a:t>Dottrina Sociale</a:t>
            </a:r>
            <a:r>
              <a:rPr lang="it-IT" sz="2000" dirty="0" smtClean="0">
                <a:solidFill>
                  <a:prstClr val="black"/>
                </a:solidFill>
                <a:latin typeface="Times New Roman" panose="02020603050405020304" pitchFamily="18" charset="0"/>
                <a:cs typeface="Times New Roman" panose="02020603050405020304" pitchFamily="18" charset="0"/>
              </a:rPr>
              <a:t> assai corposa. E’ sorto anche il socialismo come movimento di pensiero anti-capitalistico (con la sua versione di comunismo) e sono state messe in campo tante iniziative: </a:t>
            </a:r>
          </a:p>
          <a:p>
            <a:pPr lvl="0" algn="just">
              <a:spcBef>
                <a:spcPct val="20000"/>
              </a:spcBef>
            </a:pPr>
            <a:endParaRPr lang="it-IT" sz="2000" dirty="0" smtClean="0">
              <a:solidFill>
                <a:prstClr val="black"/>
              </a:solidFill>
              <a:latin typeface="Times New Roman" panose="02020603050405020304" pitchFamily="18" charset="0"/>
              <a:cs typeface="Times New Roman" panose="02020603050405020304" pitchFamily="18" charset="0"/>
            </a:endParaRPr>
          </a:p>
          <a:p>
            <a:pPr lvl="0" algn="just">
              <a:spcBef>
                <a:spcPct val="20000"/>
              </a:spcBef>
            </a:pPr>
            <a:r>
              <a:rPr lang="it-IT" sz="2000" dirty="0" smtClean="0">
                <a:solidFill>
                  <a:prstClr val="black"/>
                </a:solidFill>
                <a:latin typeface="Times New Roman" panose="02020603050405020304" pitchFamily="18" charset="0"/>
                <a:cs typeface="Times New Roman" panose="02020603050405020304" pitchFamily="18" charset="0"/>
              </a:rPr>
              <a:t>il cooperativismo, il sindacalismo, i partiti laburisti, le Democrazie cristiane e la loro introduzione del </a:t>
            </a:r>
            <a:r>
              <a:rPr lang="it-IT" sz="2000" i="1" dirty="0" smtClean="0">
                <a:solidFill>
                  <a:prstClr val="black"/>
                </a:solidFill>
                <a:latin typeface="Times New Roman" panose="02020603050405020304" pitchFamily="18" charset="0"/>
                <a:cs typeface="Times New Roman" panose="02020603050405020304" pitchFamily="18" charset="0"/>
              </a:rPr>
              <a:t>welfare state</a:t>
            </a:r>
            <a:r>
              <a:rPr lang="it-IT" sz="2000" dirty="0" smtClean="0">
                <a:solidFill>
                  <a:prstClr val="black"/>
                </a:solidFill>
                <a:latin typeface="Times New Roman" panose="02020603050405020304" pitchFamily="18" charset="0"/>
                <a:cs typeface="Times New Roman" panose="02020603050405020304" pitchFamily="18" charset="0"/>
              </a:rPr>
              <a:t>, l’attività di volontariato, la creazione di imprese </a:t>
            </a:r>
            <a:r>
              <a:rPr lang="it-IT" sz="2000" dirty="0" smtClean="0">
                <a:solidFill>
                  <a:prstClr val="black"/>
                </a:solidFill>
                <a:latin typeface="Times New Roman" panose="02020603050405020304" pitchFamily="18" charset="0"/>
                <a:cs typeface="Times New Roman" panose="02020603050405020304" pitchFamily="18" charset="0"/>
              </a:rPr>
              <a:t>non-profit (fondazioni</a:t>
            </a:r>
            <a:r>
              <a:rPr lang="it-IT" sz="2000" dirty="0" smtClean="0">
                <a:solidFill>
                  <a:prstClr val="black"/>
                </a:solidFill>
                <a:latin typeface="Times New Roman" panose="02020603050405020304" pitchFamily="18" charset="0"/>
                <a:cs typeface="Times New Roman" panose="02020603050405020304" pitchFamily="18" charset="0"/>
              </a:rPr>
              <a:t>, cooperative </a:t>
            </a:r>
            <a:r>
              <a:rPr lang="it-IT" sz="2000" dirty="0" smtClean="0">
                <a:solidFill>
                  <a:prstClr val="black"/>
                </a:solidFill>
                <a:latin typeface="Times New Roman" panose="02020603050405020304" pitchFamily="18" charset="0"/>
                <a:cs typeface="Times New Roman" panose="02020603050405020304" pitchFamily="18" charset="0"/>
              </a:rPr>
              <a:t>sociali) </a:t>
            </a:r>
            <a:r>
              <a:rPr lang="it-IT" sz="2000" dirty="0" smtClean="0">
                <a:solidFill>
                  <a:prstClr val="black"/>
                </a:solidFill>
                <a:latin typeface="Times New Roman" panose="02020603050405020304" pitchFamily="18" charset="0"/>
                <a:cs typeface="Times New Roman" panose="02020603050405020304" pitchFamily="18" charset="0"/>
              </a:rPr>
              <a:t>la Responsabilità Sociale dell’Impresa. </a:t>
            </a:r>
          </a:p>
          <a:p>
            <a:pPr lvl="0" algn="just">
              <a:spcBef>
                <a:spcPct val="20000"/>
              </a:spcBef>
            </a:pPr>
            <a:endParaRPr lang="it-IT" sz="2000" dirty="0" smtClean="0">
              <a:solidFill>
                <a:prstClr val="black"/>
              </a:solidFill>
              <a:latin typeface="Times New Roman" panose="02020603050405020304" pitchFamily="18" charset="0"/>
              <a:cs typeface="Times New Roman" panose="02020603050405020304" pitchFamily="18" charset="0"/>
            </a:endParaRPr>
          </a:p>
          <a:p>
            <a:pPr lvl="0" algn="just">
              <a:spcBef>
                <a:spcPct val="20000"/>
              </a:spcBef>
            </a:pPr>
            <a:r>
              <a:rPr lang="it-IT" sz="2000" dirty="0" smtClean="0">
                <a:solidFill>
                  <a:prstClr val="black"/>
                </a:solidFill>
                <a:latin typeface="Times New Roman" panose="02020603050405020304" pitchFamily="18" charset="0"/>
                <a:cs typeface="Times New Roman" panose="02020603050405020304" pitchFamily="18" charset="0"/>
              </a:rPr>
              <a:t>Possiamo così dire che l’economia civile non è mai morta del tutto, anzi ha contribuito a tenere in piedi il mondo anche in presenza del capitalismo, ma </a:t>
            </a:r>
            <a:r>
              <a:rPr lang="it-IT" sz="2000" dirty="0" smtClean="0">
                <a:solidFill>
                  <a:prstClr val="black"/>
                </a:solidFill>
                <a:latin typeface="Times New Roman" panose="02020603050405020304" pitchFamily="18" charset="0"/>
                <a:cs typeface="Times New Roman" panose="02020603050405020304" pitchFamily="18" charset="0"/>
              </a:rPr>
              <a:t>l’economia maggiormente praticata ed insegnata nelle </a:t>
            </a:r>
            <a:r>
              <a:rPr lang="it-IT" sz="2000" dirty="0" smtClean="0">
                <a:solidFill>
                  <a:prstClr val="black"/>
                </a:solidFill>
                <a:latin typeface="Times New Roman" panose="02020603050405020304" pitchFamily="18" charset="0"/>
                <a:cs typeface="Times New Roman" panose="02020603050405020304" pitchFamily="18" charset="0"/>
              </a:rPr>
              <a:t>università </a:t>
            </a:r>
            <a:r>
              <a:rPr lang="it-IT" sz="2000" dirty="0" smtClean="0">
                <a:solidFill>
                  <a:prstClr val="black"/>
                </a:solidFill>
                <a:latin typeface="Times New Roman" panose="02020603050405020304" pitchFamily="18" charset="0"/>
                <a:cs typeface="Times New Roman" panose="02020603050405020304" pitchFamily="18" charset="0"/>
              </a:rPr>
              <a:t>è l’Economia Politica, che si interessa solo alla libertà d’impresa e non anche alla distribuzione equa dei frutti del lavoro e all’esercizio della solidarietà. </a:t>
            </a:r>
            <a:endParaRPr lang="it-IT" sz="2000" dirty="0" smtClean="0">
              <a:solidFill>
                <a:prstClr val="black"/>
              </a:solidFill>
              <a:latin typeface="Times New Roman" panose="02020603050405020304" pitchFamily="18" charset="0"/>
              <a:cs typeface="Times New Roman" panose="02020603050405020304" pitchFamily="18" charset="0"/>
            </a:endParaRPr>
          </a:p>
          <a:p>
            <a:pPr lvl="0" algn="just">
              <a:spcBef>
                <a:spcPct val="20000"/>
              </a:spcBef>
            </a:pPr>
            <a:r>
              <a:rPr lang="it-IT" sz="2000" b="1" dirty="0" smtClean="0">
                <a:solidFill>
                  <a:prstClr val="black"/>
                </a:solidFill>
                <a:latin typeface="Times New Roman" panose="02020603050405020304" pitchFamily="18" charset="0"/>
                <a:cs typeface="Times New Roman" panose="02020603050405020304" pitchFamily="18" charset="0"/>
              </a:rPr>
              <a:t>Eppure è importante sottolineare che là dove le attività di economia civile sono più numerose e organizzate si ha un’economia più «umana </a:t>
            </a:r>
            <a:r>
              <a:rPr lang="it-IT" b="1" dirty="0" smtClean="0">
                <a:solidFill>
                  <a:prstClr val="black"/>
                </a:solidFill>
                <a:latin typeface="Times New Roman" panose="02020603050405020304" pitchFamily="18" charset="0"/>
                <a:cs typeface="Times New Roman" panose="02020603050405020304" pitchFamily="18" charset="0"/>
              </a:rPr>
              <a:t>» e sostenibile. </a:t>
            </a:r>
          </a:p>
        </p:txBody>
      </p:sp>
    </p:spTree>
    <p:extLst>
      <p:ext uri="{BB962C8B-B14F-4D97-AF65-F5344CB8AC3E}">
        <p14:creationId xmlns:p14="http://schemas.microsoft.com/office/powerpoint/2010/main" val="286862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27522" y="688158"/>
            <a:ext cx="9040305" cy="5570756"/>
          </a:xfrm>
          <a:prstGeom prst="rect">
            <a:avLst/>
          </a:prstGeom>
        </p:spPr>
        <p:txBody>
          <a:bodyPr wrap="square">
            <a:spAutoFit/>
          </a:bodyPr>
          <a:lstStyle/>
          <a:p>
            <a:pPr lvl="0">
              <a:spcBef>
                <a:spcPct val="20000"/>
              </a:spcBef>
            </a:pPr>
            <a:r>
              <a:rPr lang="it-IT" sz="2000" dirty="0">
                <a:solidFill>
                  <a:prstClr val="black"/>
                </a:solidFill>
                <a:latin typeface="Times New Roman" panose="02020603050405020304" pitchFamily="18" charset="0"/>
                <a:cs typeface="Times New Roman" panose="02020603050405020304" pitchFamily="18" charset="0"/>
              </a:rPr>
              <a:t>I</a:t>
            </a:r>
            <a:r>
              <a:rPr lang="it-IT" sz="2000" dirty="0" smtClean="0">
                <a:solidFill>
                  <a:prstClr val="black"/>
                </a:solidFill>
                <a:latin typeface="Times New Roman" panose="02020603050405020304" pitchFamily="18" charset="0"/>
                <a:cs typeface="Times New Roman" panose="02020603050405020304" pitchFamily="18" charset="0"/>
              </a:rPr>
              <a:t>l paradigma dell’</a:t>
            </a:r>
            <a:r>
              <a:rPr lang="it-IT" sz="2000" b="1" dirty="0" smtClean="0">
                <a:solidFill>
                  <a:prstClr val="black"/>
                </a:solidFill>
                <a:latin typeface="Times New Roman" panose="02020603050405020304" pitchFamily="18" charset="0"/>
                <a:cs typeface="Times New Roman" panose="02020603050405020304" pitchFamily="18" charset="0"/>
              </a:rPr>
              <a:t>economia civile, </a:t>
            </a:r>
            <a:r>
              <a:rPr lang="it-IT" sz="2000" dirty="0" smtClean="0">
                <a:solidFill>
                  <a:prstClr val="black"/>
                </a:solidFill>
                <a:latin typeface="Times New Roman" panose="02020603050405020304" pitchFamily="18" charset="0"/>
                <a:cs typeface="Times New Roman" panose="02020603050405020304" pitchFamily="18" charset="0"/>
              </a:rPr>
              <a:t>di </a:t>
            </a:r>
            <a:r>
              <a:rPr lang="it-IT" sz="2000" dirty="0">
                <a:solidFill>
                  <a:prstClr val="black"/>
                </a:solidFill>
                <a:latin typeface="Times New Roman" panose="02020603050405020304" pitchFamily="18" charset="0"/>
                <a:cs typeface="Times New Roman" panose="02020603050405020304" pitchFamily="18" charset="0"/>
              </a:rPr>
              <a:t>antica origine, </a:t>
            </a:r>
            <a:r>
              <a:rPr lang="it-IT" sz="2000" dirty="0" smtClean="0">
                <a:solidFill>
                  <a:prstClr val="black"/>
                </a:solidFill>
                <a:latin typeface="Times New Roman" panose="02020603050405020304" pitchFamily="18" charset="0"/>
                <a:cs typeface="Times New Roman" panose="02020603050405020304" pitchFamily="18" charset="0"/>
              </a:rPr>
              <a:t>è </a:t>
            </a:r>
            <a:r>
              <a:rPr lang="it-IT" sz="2000" dirty="0" smtClean="0">
                <a:solidFill>
                  <a:prstClr val="black"/>
                </a:solidFill>
                <a:latin typeface="Times New Roman" panose="02020603050405020304" pitchFamily="18" charset="0"/>
                <a:cs typeface="Times New Roman" panose="02020603050405020304" pitchFamily="18" charset="0"/>
              </a:rPr>
              <a:t>stato </a:t>
            </a:r>
            <a:r>
              <a:rPr lang="it-IT" sz="2000" dirty="0">
                <a:solidFill>
                  <a:prstClr val="black"/>
                </a:solidFill>
                <a:latin typeface="Times New Roman" panose="02020603050405020304" pitchFamily="18" charset="0"/>
                <a:cs typeface="Times New Roman" panose="02020603050405020304" pitchFamily="18" charset="0"/>
              </a:rPr>
              <a:t>di recente </a:t>
            </a:r>
            <a:r>
              <a:rPr lang="it-IT" sz="2000" dirty="0" smtClean="0">
                <a:solidFill>
                  <a:prstClr val="black"/>
                </a:solidFill>
                <a:latin typeface="Times New Roman" panose="02020603050405020304" pitchFamily="18" charset="0"/>
                <a:cs typeface="Times New Roman" panose="02020603050405020304" pitchFamily="18" charset="0"/>
              </a:rPr>
              <a:t>rielaborato (Bruni-Zamagni, </a:t>
            </a:r>
            <a:r>
              <a:rPr lang="it-IT" sz="2000" i="1" dirty="0" smtClean="0">
                <a:solidFill>
                  <a:prstClr val="black"/>
                </a:solidFill>
                <a:latin typeface="Times New Roman" panose="02020603050405020304" pitchFamily="18" charset="0"/>
                <a:cs typeface="Times New Roman" panose="02020603050405020304" pitchFamily="18" charset="0"/>
              </a:rPr>
              <a:t>Economia civile</a:t>
            </a:r>
            <a:r>
              <a:rPr lang="it-IT" sz="2000" dirty="0" smtClean="0">
                <a:solidFill>
                  <a:prstClr val="black"/>
                </a:solidFill>
                <a:latin typeface="Times New Roman" panose="02020603050405020304" pitchFamily="18" charset="0"/>
                <a:cs typeface="Times New Roman" panose="02020603050405020304" pitchFamily="18" charset="0"/>
              </a:rPr>
              <a:t>, Il Mulino, 2016)  </a:t>
            </a:r>
            <a:r>
              <a:rPr lang="it-IT" sz="2000" dirty="0" smtClean="0">
                <a:solidFill>
                  <a:prstClr val="black"/>
                </a:solidFill>
                <a:latin typeface="Times New Roman" panose="02020603050405020304" pitchFamily="18" charset="0"/>
                <a:cs typeface="Times New Roman" panose="02020603050405020304" pitchFamily="18" charset="0"/>
              </a:rPr>
              <a:t>per </a:t>
            </a:r>
            <a:r>
              <a:rPr lang="it-IT" sz="2000" dirty="0" smtClean="0">
                <a:solidFill>
                  <a:prstClr val="black"/>
                </a:solidFill>
                <a:latin typeface="Times New Roman" panose="02020603050405020304" pitchFamily="18" charset="0"/>
                <a:cs typeface="Times New Roman" panose="02020603050405020304" pitchFamily="18" charset="0"/>
              </a:rPr>
              <a:t>affrontare le </a:t>
            </a:r>
            <a:r>
              <a:rPr lang="it-IT" sz="2000" dirty="0" smtClean="0">
                <a:solidFill>
                  <a:prstClr val="black"/>
                </a:solidFill>
                <a:latin typeface="Times New Roman" panose="02020603050405020304" pitchFamily="18" charset="0"/>
                <a:cs typeface="Times New Roman" panose="02020603050405020304" pitchFamily="18" charset="0"/>
              </a:rPr>
              <a:t>sfide attuali, diverse da quelle di mezzo millennio </a:t>
            </a:r>
            <a:r>
              <a:rPr lang="it-IT" sz="2000" dirty="0" smtClean="0">
                <a:solidFill>
                  <a:prstClr val="black"/>
                </a:solidFill>
                <a:latin typeface="Times New Roman" panose="02020603050405020304" pitchFamily="18" charset="0"/>
                <a:cs typeface="Times New Roman" panose="02020603050405020304" pitchFamily="18" charset="0"/>
              </a:rPr>
              <a:t>fa, </a:t>
            </a:r>
            <a:r>
              <a:rPr lang="it-IT" sz="2000" dirty="0" smtClean="0">
                <a:solidFill>
                  <a:prstClr val="black"/>
                </a:solidFill>
                <a:latin typeface="Times New Roman" panose="02020603050405020304" pitchFamily="18" charset="0"/>
                <a:cs typeface="Times New Roman" panose="02020603050405020304" pitchFamily="18" charset="0"/>
              </a:rPr>
              <a:t>e per offrire una speranza a tutti coloro </a:t>
            </a:r>
            <a:r>
              <a:rPr lang="it-IT" sz="2000" dirty="0" smtClean="0">
                <a:solidFill>
                  <a:prstClr val="black"/>
                </a:solidFill>
                <a:latin typeface="Times New Roman" panose="02020603050405020304" pitchFamily="18" charset="0"/>
                <a:cs typeface="Times New Roman" panose="02020603050405020304" pitchFamily="18" charset="0"/>
              </a:rPr>
              <a:t>che </a:t>
            </a:r>
            <a:r>
              <a:rPr lang="it-IT" sz="2000" dirty="0" smtClean="0">
                <a:solidFill>
                  <a:prstClr val="black"/>
                </a:solidFill>
                <a:latin typeface="Times New Roman" panose="02020603050405020304" pitchFamily="18" charset="0"/>
                <a:cs typeface="Times New Roman" panose="02020603050405020304" pitchFamily="18" charset="0"/>
              </a:rPr>
              <a:t>criticano gli effetti perversi dell’Economia Politica.</a:t>
            </a:r>
          </a:p>
          <a:p>
            <a:pPr lvl="0">
              <a:spcBef>
                <a:spcPct val="20000"/>
              </a:spcBef>
            </a:pPr>
            <a:r>
              <a:rPr lang="it-IT" sz="2000" dirty="0" smtClean="0">
                <a:solidFill>
                  <a:prstClr val="black"/>
                </a:solidFill>
                <a:latin typeface="Times New Roman" panose="02020603050405020304" pitchFamily="18" charset="0"/>
                <a:cs typeface="Times New Roman" panose="02020603050405020304" pitchFamily="18" charset="0"/>
              </a:rPr>
              <a:t>Tale </a:t>
            </a:r>
            <a:r>
              <a:rPr lang="it-IT" sz="2000" dirty="0" smtClean="0">
                <a:solidFill>
                  <a:prstClr val="black"/>
                </a:solidFill>
                <a:latin typeface="Times New Roman" panose="02020603050405020304" pitchFamily="18" charset="0"/>
                <a:cs typeface="Times New Roman" panose="02020603050405020304" pitchFamily="18" charset="0"/>
              </a:rPr>
              <a:t>paradigma oggi fondamentalmente raccomanda:</a:t>
            </a:r>
            <a:endParaRPr lang="it-IT" sz="2000" dirty="0">
              <a:solidFill>
                <a:prstClr val="black"/>
              </a:solidFill>
              <a:latin typeface="Times New Roman" panose="02020603050405020304" pitchFamily="18" charset="0"/>
              <a:cs typeface="Times New Roman" panose="02020603050405020304" pitchFamily="18" charset="0"/>
            </a:endParaRPr>
          </a:p>
          <a:p>
            <a:pPr lvl="0">
              <a:spcBef>
                <a:spcPct val="20000"/>
              </a:spcBef>
            </a:pPr>
            <a:endParaRPr lang="it-IT" sz="2000" dirty="0">
              <a:solidFill>
                <a:prstClr val="black"/>
              </a:solidFill>
              <a:latin typeface="Times New Roman" panose="02020603050405020304" pitchFamily="18" charset="0"/>
              <a:cs typeface="Times New Roman" panose="02020603050405020304" pitchFamily="18" charset="0"/>
            </a:endParaRPr>
          </a:p>
          <a:p>
            <a:pPr lvl="0">
              <a:spcBef>
                <a:spcPct val="20000"/>
              </a:spcBef>
            </a:pPr>
            <a:r>
              <a:rPr lang="it-IT" sz="2000" dirty="0">
                <a:solidFill>
                  <a:prstClr val="black"/>
                </a:solidFill>
                <a:latin typeface="Times New Roman" panose="02020603050405020304" pitchFamily="18" charset="0"/>
                <a:cs typeface="Times New Roman" panose="02020603050405020304" pitchFamily="18" charset="0"/>
              </a:rPr>
              <a:t>1. </a:t>
            </a:r>
            <a:r>
              <a:rPr lang="it-IT" sz="2000" dirty="0" smtClean="0">
                <a:solidFill>
                  <a:prstClr val="black"/>
                </a:solidFill>
                <a:latin typeface="Times New Roman" panose="02020603050405020304" pitchFamily="18" charset="0"/>
                <a:cs typeface="Times New Roman" panose="02020603050405020304" pitchFamily="18" charset="0"/>
              </a:rPr>
              <a:t>Una ricongiunzione dell’economia con l’etica</a:t>
            </a:r>
          </a:p>
          <a:p>
            <a:pPr lvl="0">
              <a:spcBef>
                <a:spcPct val="20000"/>
              </a:spcBef>
            </a:pPr>
            <a:r>
              <a:rPr lang="it-IT" sz="2000" dirty="0" smtClean="0">
                <a:solidFill>
                  <a:prstClr val="black"/>
                </a:solidFill>
                <a:latin typeface="Times New Roman" panose="02020603050405020304" pitchFamily="18" charset="0"/>
                <a:cs typeface="Times New Roman" panose="02020603050405020304" pitchFamily="18" charset="0"/>
              </a:rPr>
              <a:t>2. </a:t>
            </a:r>
            <a:r>
              <a:rPr lang="it-IT" sz="2000" dirty="0" smtClean="0">
                <a:solidFill>
                  <a:prstClr val="black"/>
                </a:solidFill>
                <a:latin typeface="Times New Roman" panose="02020603050405020304" pitchFamily="18" charset="0"/>
                <a:cs typeface="Times New Roman" panose="02020603050405020304" pitchFamily="18" charset="0"/>
              </a:rPr>
              <a:t>Un </a:t>
            </a:r>
            <a:r>
              <a:rPr lang="it-IT" sz="2000" dirty="0">
                <a:solidFill>
                  <a:prstClr val="black"/>
                </a:solidFill>
                <a:latin typeface="Times New Roman" panose="02020603050405020304" pitchFamily="18" charset="0"/>
                <a:cs typeface="Times New Roman" panose="02020603050405020304" pitchFamily="18" charset="0"/>
              </a:rPr>
              <a:t>ribilanciamento dell’abbondanza di beni privati a favore dei beni pubblici, di </a:t>
            </a:r>
            <a:r>
              <a:rPr lang="it-IT" sz="2000" dirty="0" smtClean="0">
                <a:solidFill>
                  <a:prstClr val="black"/>
                </a:solidFill>
                <a:latin typeface="Times New Roman" panose="02020603050405020304" pitchFamily="18" charset="0"/>
                <a:cs typeface="Times New Roman" panose="02020603050405020304" pitchFamily="18" charset="0"/>
              </a:rPr>
              <a:t>merito,  </a:t>
            </a:r>
            <a:r>
              <a:rPr lang="it-IT" sz="2000" dirty="0">
                <a:solidFill>
                  <a:prstClr val="black"/>
                </a:solidFill>
                <a:latin typeface="Times New Roman" panose="02020603050405020304" pitchFamily="18" charset="0"/>
                <a:cs typeface="Times New Roman" panose="02020603050405020304" pitchFamily="18" charset="0"/>
              </a:rPr>
              <a:t>relazionali </a:t>
            </a:r>
            <a:r>
              <a:rPr lang="it-IT" sz="2000" dirty="0" smtClean="0">
                <a:solidFill>
                  <a:prstClr val="black"/>
                </a:solidFill>
                <a:latin typeface="Times New Roman" panose="02020603050405020304" pitchFamily="18" charset="0"/>
                <a:cs typeface="Times New Roman" panose="02020603050405020304" pitchFamily="18" charset="0"/>
              </a:rPr>
              <a:t>e spirituali</a:t>
            </a:r>
            <a:endParaRPr lang="it-IT" sz="2000" dirty="0">
              <a:solidFill>
                <a:prstClr val="black"/>
              </a:solidFill>
              <a:latin typeface="Times New Roman" panose="02020603050405020304" pitchFamily="18" charset="0"/>
              <a:cs typeface="Times New Roman" panose="02020603050405020304" pitchFamily="18" charset="0"/>
            </a:endParaRPr>
          </a:p>
          <a:p>
            <a:pPr lvl="0">
              <a:spcBef>
                <a:spcPct val="20000"/>
              </a:spcBef>
            </a:pPr>
            <a:r>
              <a:rPr lang="it-IT" sz="2000" dirty="0" smtClean="0">
                <a:solidFill>
                  <a:prstClr val="black"/>
                </a:solidFill>
                <a:latin typeface="Times New Roman" panose="02020603050405020304" pitchFamily="18" charset="0"/>
                <a:cs typeface="Times New Roman" panose="02020603050405020304" pitchFamily="18" charset="0"/>
              </a:rPr>
              <a:t>3</a:t>
            </a:r>
            <a:r>
              <a:rPr lang="it-IT" sz="2000" dirty="0" smtClean="0">
                <a:solidFill>
                  <a:prstClr val="black"/>
                </a:solidFill>
                <a:latin typeface="Times New Roman" panose="02020603050405020304" pitchFamily="18" charset="0"/>
                <a:cs typeface="Times New Roman" panose="02020603050405020304" pitchFamily="18" charset="0"/>
              </a:rPr>
              <a:t>. </a:t>
            </a:r>
            <a:r>
              <a:rPr lang="it-IT" sz="2000" dirty="0" smtClean="0">
                <a:solidFill>
                  <a:prstClr val="black"/>
                </a:solidFill>
                <a:latin typeface="Times New Roman" panose="02020603050405020304" pitchFamily="18" charset="0"/>
                <a:cs typeface="Times New Roman" panose="02020603050405020304" pitchFamily="18" charset="0"/>
              </a:rPr>
              <a:t>Una valorizzazione della qualità (critica al consumismo e alle sue implicazioni ambientali)</a:t>
            </a:r>
            <a:endParaRPr lang="it-IT" sz="2000" dirty="0">
              <a:solidFill>
                <a:prstClr val="black"/>
              </a:solidFill>
              <a:latin typeface="Times New Roman" panose="02020603050405020304" pitchFamily="18" charset="0"/>
              <a:cs typeface="Times New Roman" panose="02020603050405020304" pitchFamily="18" charset="0"/>
            </a:endParaRPr>
          </a:p>
          <a:p>
            <a:pPr lvl="0">
              <a:spcBef>
                <a:spcPct val="20000"/>
              </a:spcBef>
            </a:pPr>
            <a:r>
              <a:rPr lang="it-IT" sz="2000" dirty="0">
                <a:solidFill>
                  <a:prstClr val="black"/>
                </a:solidFill>
                <a:latin typeface="Times New Roman" panose="02020603050405020304" pitchFamily="18" charset="0"/>
                <a:cs typeface="Times New Roman" panose="02020603050405020304" pitchFamily="18" charset="0"/>
              </a:rPr>
              <a:t>4</a:t>
            </a:r>
            <a:r>
              <a:rPr lang="it-IT" sz="2000" dirty="0" smtClean="0">
                <a:solidFill>
                  <a:prstClr val="black"/>
                </a:solidFill>
                <a:latin typeface="Times New Roman" panose="02020603050405020304" pitchFamily="18" charset="0"/>
                <a:cs typeface="Times New Roman" panose="02020603050405020304" pitchFamily="18" charset="0"/>
              </a:rPr>
              <a:t>. </a:t>
            </a:r>
            <a:r>
              <a:rPr lang="it-IT" sz="2000" dirty="0">
                <a:solidFill>
                  <a:prstClr val="black"/>
                </a:solidFill>
                <a:latin typeface="Times New Roman" panose="02020603050405020304" pitchFamily="18" charset="0"/>
                <a:cs typeface="Times New Roman" panose="02020603050405020304" pitchFamily="18" charset="0"/>
              </a:rPr>
              <a:t>La lotta alle diseguaglianze</a:t>
            </a:r>
          </a:p>
          <a:p>
            <a:pPr lvl="0">
              <a:spcBef>
                <a:spcPct val="20000"/>
              </a:spcBef>
            </a:pPr>
            <a:r>
              <a:rPr lang="it-IT" sz="2000" dirty="0">
                <a:solidFill>
                  <a:prstClr val="black"/>
                </a:solidFill>
                <a:latin typeface="Times New Roman" panose="02020603050405020304" pitchFamily="18" charset="0"/>
                <a:cs typeface="Times New Roman" panose="02020603050405020304" pitchFamily="18" charset="0"/>
              </a:rPr>
              <a:t>5</a:t>
            </a:r>
            <a:r>
              <a:rPr lang="it-IT" sz="2000" dirty="0" smtClean="0">
                <a:solidFill>
                  <a:prstClr val="black"/>
                </a:solidFill>
                <a:latin typeface="Times New Roman" panose="02020603050405020304" pitchFamily="18" charset="0"/>
                <a:cs typeface="Times New Roman" panose="02020603050405020304" pitchFamily="18" charset="0"/>
              </a:rPr>
              <a:t>. </a:t>
            </a:r>
            <a:r>
              <a:rPr lang="it-IT" sz="2000" dirty="0">
                <a:solidFill>
                  <a:prstClr val="black"/>
                </a:solidFill>
                <a:latin typeface="Times New Roman" panose="02020603050405020304" pitchFamily="18" charset="0"/>
                <a:cs typeface="Times New Roman" panose="02020603050405020304" pitchFamily="18" charset="0"/>
              </a:rPr>
              <a:t>Una forte limitazione della finanza speculativa</a:t>
            </a:r>
          </a:p>
          <a:p>
            <a:pPr lvl="0">
              <a:spcBef>
                <a:spcPct val="20000"/>
              </a:spcBef>
            </a:pPr>
            <a:r>
              <a:rPr lang="it-IT" sz="2000" dirty="0">
                <a:solidFill>
                  <a:prstClr val="black"/>
                </a:solidFill>
                <a:latin typeface="Times New Roman" panose="02020603050405020304" pitchFamily="18" charset="0"/>
                <a:cs typeface="Times New Roman" panose="02020603050405020304" pitchFamily="18" charset="0"/>
              </a:rPr>
              <a:t>6</a:t>
            </a:r>
            <a:r>
              <a:rPr lang="it-IT" sz="2000" dirty="0" smtClean="0">
                <a:solidFill>
                  <a:prstClr val="black"/>
                </a:solidFill>
                <a:latin typeface="Times New Roman" panose="02020603050405020304" pitchFamily="18" charset="0"/>
                <a:cs typeface="Times New Roman" panose="02020603050405020304" pitchFamily="18" charset="0"/>
              </a:rPr>
              <a:t>. </a:t>
            </a:r>
            <a:r>
              <a:rPr lang="it-IT" sz="2000" dirty="0">
                <a:solidFill>
                  <a:prstClr val="black"/>
                </a:solidFill>
                <a:latin typeface="Times New Roman" panose="02020603050405020304" pitchFamily="18" charset="0"/>
                <a:cs typeface="Times New Roman" panose="02020603050405020304" pitchFamily="18" charset="0"/>
              </a:rPr>
              <a:t>La promozione della biodiversità ambientale, sociale, imprenditoriale</a:t>
            </a:r>
          </a:p>
          <a:p>
            <a:pPr lvl="0">
              <a:spcBef>
                <a:spcPct val="20000"/>
              </a:spcBef>
            </a:pPr>
            <a:r>
              <a:rPr lang="it-IT" sz="2000" dirty="0">
                <a:solidFill>
                  <a:prstClr val="black"/>
                </a:solidFill>
                <a:latin typeface="Times New Roman" panose="02020603050405020304" pitchFamily="18" charset="0"/>
                <a:cs typeface="Times New Roman" panose="02020603050405020304" pitchFamily="18" charset="0"/>
              </a:rPr>
              <a:t>7</a:t>
            </a:r>
            <a:r>
              <a:rPr lang="it-IT" sz="2000" dirty="0" smtClean="0">
                <a:solidFill>
                  <a:prstClr val="black"/>
                </a:solidFill>
                <a:latin typeface="Times New Roman" panose="02020603050405020304" pitchFamily="18" charset="0"/>
                <a:cs typeface="Times New Roman" panose="02020603050405020304" pitchFamily="18" charset="0"/>
              </a:rPr>
              <a:t>. </a:t>
            </a:r>
            <a:r>
              <a:rPr lang="it-IT" sz="2000" dirty="0">
                <a:solidFill>
                  <a:prstClr val="black"/>
                </a:solidFill>
                <a:latin typeface="Times New Roman" panose="02020603050405020304" pitchFamily="18" charset="0"/>
                <a:cs typeface="Times New Roman" panose="02020603050405020304" pitchFamily="18" charset="0"/>
              </a:rPr>
              <a:t>Un ripensamento del lavoro e del suo rapporto con la </a:t>
            </a:r>
            <a:r>
              <a:rPr lang="it-IT" sz="2000" dirty="0" smtClean="0">
                <a:solidFill>
                  <a:prstClr val="black"/>
                </a:solidFill>
                <a:latin typeface="Times New Roman" panose="02020603050405020304" pitchFamily="18" charset="0"/>
                <a:cs typeface="Times New Roman" panose="02020603050405020304" pitchFamily="18" charset="0"/>
              </a:rPr>
              <a:t>famiglia, anche per riattivare la demografia</a:t>
            </a:r>
            <a:endParaRPr lang="it-IT" sz="20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6378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25863" y="509047"/>
            <a:ext cx="9181707" cy="5940088"/>
          </a:xfrm>
          <a:prstGeom prst="rect">
            <a:avLst/>
          </a:prstGeom>
          <a:noFill/>
        </p:spPr>
        <p:txBody>
          <a:bodyPr wrap="square" rtlCol="0">
            <a:spAutoFit/>
          </a:bodyPr>
          <a:lstStyle/>
          <a:p>
            <a:pPr algn="just"/>
            <a:r>
              <a:rPr lang="it-IT" sz="2000" dirty="0" smtClean="0">
                <a:latin typeface="Times New Roman" panose="02020603050405020304" pitchFamily="18" charset="0"/>
                <a:cs typeface="Times New Roman" panose="02020603050405020304" pitchFamily="18" charset="0"/>
              </a:rPr>
              <a:t>Sta a noi scegliere se vogliamo rassegnarci a diventare una pedina all’interno dell’economia capitalistica, con elevati rischi di venirne sfruttati e </a:t>
            </a:r>
            <a:r>
              <a:rPr lang="it-IT" sz="2000" dirty="0" smtClean="0">
                <a:latin typeface="Times New Roman" panose="02020603050405020304" pitchFamily="18" charset="0"/>
                <a:cs typeface="Times New Roman" panose="02020603050405020304" pitchFamily="18" charset="0"/>
              </a:rPr>
              <a:t>scartati (perché solo pochi diventano ricchi!!), </a:t>
            </a:r>
            <a:r>
              <a:rPr lang="it-IT" sz="2000" dirty="0" smtClean="0">
                <a:latin typeface="Times New Roman" panose="02020603050405020304" pitchFamily="18" charset="0"/>
                <a:cs typeface="Times New Roman" panose="02020603050405020304" pitchFamily="18" charset="0"/>
              </a:rPr>
              <a:t>o se vogliamo imbracciare qualcuna delle battaglie sopra elencate che l’economia civile propone di </a:t>
            </a:r>
            <a:r>
              <a:rPr lang="it-IT" sz="2000" dirty="0" smtClean="0">
                <a:latin typeface="Times New Roman" panose="02020603050405020304" pitchFamily="18" charset="0"/>
                <a:cs typeface="Times New Roman" panose="02020603050405020304" pitchFamily="18" charset="0"/>
              </a:rPr>
              <a:t>fare, dando un senso alla vita e grande soddisfazione di promuovere il bene.</a:t>
            </a:r>
            <a:endParaRPr lang="it-IT" sz="2000" dirty="0" smtClean="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r>
              <a:rPr lang="it-IT" sz="2000" b="1" dirty="0" smtClean="0">
                <a:latin typeface="Times New Roman" panose="02020603050405020304" pitchFamily="18" charset="0"/>
                <a:cs typeface="Times New Roman" panose="02020603050405020304" pitchFamily="18" charset="0"/>
              </a:rPr>
              <a:t>Quello che dovete sapere è che sono ormai tanti coloro che hanno capito che se non ci si mette dalla parte dell’economia civile, la distruzione del mondo non potrà essere evitata</a:t>
            </a:r>
            <a:r>
              <a:rPr lang="it-IT" sz="2000" b="1" dirty="0" smtClean="0">
                <a:latin typeface="Times New Roman" panose="02020603050405020304" pitchFamily="18" charset="0"/>
                <a:cs typeface="Times New Roman" panose="02020603050405020304" pitchFamily="18" charset="0"/>
              </a:rPr>
              <a:t>. Infatti, guerre, disastri ambientali, insicurezze, perdita di speranza toglieranno la gioia di vivere.</a:t>
            </a:r>
            <a:endParaRPr lang="it-IT" sz="2000" b="1" dirty="0" smtClean="0">
              <a:latin typeface="Times New Roman" panose="02020603050405020304" pitchFamily="18" charset="0"/>
              <a:cs typeface="Times New Roman" panose="02020603050405020304" pitchFamily="18" charset="0"/>
            </a:endParaRPr>
          </a:p>
          <a:p>
            <a:pPr algn="just"/>
            <a:endParaRPr lang="it-IT" sz="2000" dirty="0" smtClean="0">
              <a:latin typeface="Times New Roman" panose="02020603050405020304" pitchFamily="18" charset="0"/>
              <a:cs typeface="Times New Roman" panose="02020603050405020304" pitchFamily="18" charset="0"/>
            </a:endParaRPr>
          </a:p>
          <a:p>
            <a:pPr algn="just"/>
            <a:r>
              <a:rPr lang="it-IT" sz="2000" dirty="0" smtClean="0">
                <a:latin typeface="Times New Roman" panose="02020603050405020304" pitchFamily="18" charset="0"/>
                <a:cs typeface="Times New Roman" panose="02020603050405020304" pitchFamily="18" charset="0"/>
              </a:rPr>
              <a:t>E’ stata ancora la Chiesa cattolica, e particolarmente  il presente papa con la sua enciclica </a:t>
            </a:r>
            <a:r>
              <a:rPr lang="it-IT" sz="2000" i="1" dirty="0" err="1" smtClean="0">
                <a:latin typeface="Times New Roman" panose="02020603050405020304" pitchFamily="18" charset="0"/>
                <a:cs typeface="Times New Roman" panose="02020603050405020304" pitchFamily="18" charset="0"/>
              </a:rPr>
              <a:t>Laudato</a:t>
            </a:r>
            <a:r>
              <a:rPr lang="it-IT" sz="2000" i="1" dirty="0" smtClean="0">
                <a:latin typeface="Times New Roman" panose="02020603050405020304" pitchFamily="18" charset="0"/>
                <a:cs typeface="Times New Roman" panose="02020603050405020304" pitchFamily="18" charset="0"/>
              </a:rPr>
              <a:t> Sii,</a:t>
            </a:r>
            <a:r>
              <a:rPr lang="it-IT" sz="2000" dirty="0" smtClean="0">
                <a:latin typeface="Times New Roman" panose="02020603050405020304" pitchFamily="18" charset="0"/>
                <a:cs typeface="Times New Roman" panose="02020603050405020304" pitchFamily="18" charset="0"/>
              </a:rPr>
              <a:t> a sottolineare che l’ecologia non può che essere </a:t>
            </a:r>
            <a:r>
              <a:rPr lang="it-IT" sz="2000" b="1" dirty="0" smtClean="0">
                <a:latin typeface="Times New Roman" panose="02020603050405020304" pitchFamily="18" charset="0"/>
                <a:cs typeface="Times New Roman" panose="02020603050405020304" pitchFamily="18" charset="0"/>
              </a:rPr>
              <a:t>integrale</a:t>
            </a:r>
            <a:r>
              <a:rPr lang="it-IT" sz="2000" dirty="0" smtClean="0">
                <a:latin typeface="Times New Roman" panose="02020603050405020304" pitchFamily="18" charset="0"/>
                <a:cs typeface="Times New Roman" panose="02020603050405020304" pitchFamily="18" charset="0"/>
              </a:rPr>
              <a:t>, </a:t>
            </a:r>
            <a:r>
              <a:rPr lang="it-IT" sz="2000" dirty="0" err="1" smtClean="0">
                <a:latin typeface="Times New Roman" panose="02020603050405020304" pitchFamily="18" charset="0"/>
                <a:cs typeface="Times New Roman" panose="02020603050405020304" pitchFamily="18" charset="0"/>
              </a:rPr>
              <a:t>perchè</a:t>
            </a:r>
            <a:r>
              <a:rPr lang="it-IT" sz="2000" dirty="0" smtClean="0">
                <a:latin typeface="Times New Roman" panose="02020603050405020304" pitchFamily="18" charset="0"/>
                <a:cs typeface="Times New Roman" panose="02020603050405020304" pitchFamily="18" charset="0"/>
              </a:rPr>
              <a:t> l’assetto sociale ed economico è strettamente legato con quello ambientale. Una battaglia per rendere l’economia più civile è anche una battaglia per salvare la natura.</a:t>
            </a:r>
          </a:p>
          <a:p>
            <a:pPr algn="just"/>
            <a:endParaRPr lang="it-IT" sz="2000" dirty="0" smtClean="0"/>
          </a:p>
          <a:p>
            <a:pPr algn="just"/>
            <a:r>
              <a:rPr lang="it-IT" sz="2000" b="1" dirty="0" smtClean="0">
                <a:latin typeface="Times New Roman" panose="02020603050405020304" pitchFamily="18" charset="0"/>
                <a:cs typeface="Times New Roman" panose="02020603050405020304" pitchFamily="18" charset="0"/>
              </a:rPr>
              <a:t>E’ bello sapere che la storia non è finita e che c’è ancora molto spazio per il contributo di ciascuno volto a rendere la società migliore. </a:t>
            </a:r>
            <a:endParaRPr lang="it-IT" sz="2000" b="1" dirty="0">
              <a:latin typeface="Times New Roman" panose="02020603050405020304" pitchFamily="18" charset="0"/>
              <a:cs typeface="Times New Roman" panose="02020603050405020304" pitchFamily="18" charset="0"/>
            </a:endParaRPr>
          </a:p>
          <a:p>
            <a:endParaRPr lang="it-IT" sz="2000" dirty="0"/>
          </a:p>
        </p:txBody>
      </p:sp>
    </p:spTree>
    <p:extLst>
      <p:ext uri="{BB962C8B-B14F-4D97-AF65-F5344CB8AC3E}">
        <p14:creationId xmlns:p14="http://schemas.microsoft.com/office/powerpoint/2010/main" val="370245832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1043</Words>
  <Application>Microsoft Office PowerPoint</Application>
  <PresentationFormat>Widescreen</PresentationFormat>
  <Paragraphs>62</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Calibri Light</vt:lpstr>
      <vt:lpstr>Symbol</vt:lpstr>
      <vt:lpstr>Times New Roman</vt:lpstr>
      <vt:lpstr>Tema di Office</vt:lpstr>
      <vt:lpstr>L’ECONOMIA E’ UNA SCIENZA?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L’ECONOMIA E’ UNA SCIENZA?</dc:title>
  <dc:creator>Vera Negri</dc:creator>
  <cp:lastModifiedBy>Vera Negri</cp:lastModifiedBy>
  <cp:revision>21</cp:revision>
  <cp:lastPrinted>2020-02-17T15:54:52Z</cp:lastPrinted>
  <dcterms:created xsi:type="dcterms:W3CDTF">2020-02-17T14:13:29Z</dcterms:created>
  <dcterms:modified xsi:type="dcterms:W3CDTF">2020-02-19T17:47:29Z</dcterms:modified>
</cp:coreProperties>
</file>